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CFC5B7DF-02D7-44E6-82C8-8C9FDD40319D}" type="datetimeFigureOut">
              <a:rPr lang="en-CA" smtClean="0"/>
              <a:t>24/10/2013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3903210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FC5B7DF-02D7-44E6-82C8-8C9FDD40319D}" type="datetimeFigureOut">
              <a:rPr lang="en-CA" smtClean="0"/>
              <a:t>24/10/2013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694719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FC5B7DF-02D7-44E6-82C8-8C9FDD40319D}" type="datetimeFigureOut">
              <a:rPr lang="en-CA" smtClean="0"/>
              <a:t>24/10/2013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3096104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FC5B7DF-02D7-44E6-82C8-8C9FDD40319D}" type="datetimeFigureOut">
              <a:rPr lang="en-CA" smtClean="0"/>
              <a:t>24/10/2013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2403729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C5B7DF-02D7-44E6-82C8-8C9FDD40319D}" type="datetimeFigureOut">
              <a:rPr lang="en-CA" smtClean="0"/>
              <a:t>24/10/2013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2079649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CFC5B7DF-02D7-44E6-82C8-8C9FDD40319D}" type="datetimeFigureOut">
              <a:rPr lang="en-CA" smtClean="0"/>
              <a:t>24/10/2013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758237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CFC5B7DF-02D7-44E6-82C8-8C9FDD40319D}" type="datetimeFigureOut">
              <a:rPr lang="en-CA" smtClean="0"/>
              <a:t>24/10/2013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3256487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CFC5B7DF-02D7-44E6-82C8-8C9FDD40319D}" type="datetimeFigureOut">
              <a:rPr lang="en-CA" smtClean="0"/>
              <a:t>24/10/2013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2679994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C5B7DF-02D7-44E6-82C8-8C9FDD40319D}" type="datetimeFigureOut">
              <a:rPr lang="en-CA" smtClean="0"/>
              <a:t>24/10/2013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284330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5B7DF-02D7-44E6-82C8-8C9FDD40319D}" type="datetimeFigureOut">
              <a:rPr lang="en-CA" smtClean="0"/>
              <a:t>24/10/2013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4287639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5B7DF-02D7-44E6-82C8-8C9FDD40319D}" type="datetimeFigureOut">
              <a:rPr lang="en-CA" smtClean="0"/>
              <a:t>24/10/2013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CD3D75A-CB6B-43B5-A10B-BCBF66308AE1}" type="slidenum">
              <a:rPr lang="en-CA" smtClean="0"/>
              <a:t>‹#›</a:t>
            </a:fld>
            <a:endParaRPr lang="en-CA"/>
          </a:p>
        </p:txBody>
      </p:sp>
    </p:spTree>
    <p:extLst>
      <p:ext uri="{BB962C8B-B14F-4D97-AF65-F5344CB8AC3E}">
        <p14:creationId xmlns:p14="http://schemas.microsoft.com/office/powerpoint/2010/main" val="2979945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C5B7DF-02D7-44E6-82C8-8C9FDD40319D}" type="datetimeFigureOut">
              <a:rPr lang="en-CA" smtClean="0"/>
              <a:t>24/10/2013</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3D75A-CB6B-43B5-A10B-BCBF66308AE1}" type="slidenum">
              <a:rPr lang="en-CA" smtClean="0"/>
              <a:t>‹#›</a:t>
            </a:fld>
            <a:endParaRPr lang="en-CA"/>
          </a:p>
        </p:txBody>
      </p:sp>
    </p:spTree>
    <p:extLst>
      <p:ext uri="{BB962C8B-B14F-4D97-AF65-F5344CB8AC3E}">
        <p14:creationId xmlns:p14="http://schemas.microsoft.com/office/powerpoint/2010/main" val="30274273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404664"/>
            <a:ext cx="7772400" cy="1470025"/>
          </a:xfrm>
        </p:spPr>
        <p:txBody>
          <a:bodyPr/>
          <a:lstStyle/>
          <a:p>
            <a:pPr algn="r"/>
            <a:r>
              <a:rPr lang="en-US" dirty="0" smtClean="0">
                <a:solidFill>
                  <a:schemeClr val="accent6">
                    <a:lumMod val="75000"/>
                  </a:schemeClr>
                </a:solidFill>
              </a:rPr>
              <a:t>The History of Halloween</a:t>
            </a:r>
            <a:endParaRPr lang="en-CA" dirty="0">
              <a:solidFill>
                <a:schemeClr val="accent6">
                  <a:lumMod val="75000"/>
                </a:schemeClr>
              </a:solidFill>
            </a:endParaRPr>
          </a:p>
        </p:txBody>
      </p:sp>
      <p:sp>
        <p:nvSpPr>
          <p:cNvPr id="3" name="Subtitle 2"/>
          <p:cNvSpPr>
            <a:spLocks noGrp="1"/>
          </p:cNvSpPr>
          <p:nvPr>
            <p:ph type="subTitle" idx="1"/>
          </p:nvPr>
        </p:nvSpPr>
        <p:spPr>
          <a:xfrm>
            <a:off x="4067944" y="3429000"/>
            <a:ext cx="4716016" cy="1752600"/>
          </a:xfrm>
        </p:spPr>
        <p:txBody>
          <a:bodyPr/>
          <a:lstStyle/>
          <a:p>
            <a:pPr algn="r"/>
            <a:r>
              <a:rPr lang="en-US" dirty="0" smtClean="0">
                <a:solidFill>
                  <a:schemeClr val="accent6">
                    <a:lumMod val="75000"/>
                  </a:schemeClr>
                </a:solidFill>
              </a:rPr>
              <a:t>A brief History on how this spooky holiday came to be.</a:t>
            </a:r>
            <a:endParaRPr lang="en-CA" dirty="0">
              <a:solidFill>
                <a:schemeClr val="accent6">
                  <a:lumMod val="75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2815"/>
            <a:ext cx="3707904" cy="4887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0179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Meaning Behind the Word</a:t>
            </a:r>
            <a:endParaRPr lang="en-CA" dirty="0"/>
          </a:p>
        </p:txBody>
      </p:sp>
      <p:sp>
        <p:nvSpPr>
          <p:cNvPr id="3" name="Content Placeholder 2"/>
          <p:cNvSpPr>
            <a:spLocks noGrp="1"/>
          </p:cNvSpPr>
          <p:nvPr>
            <p:ph idx="1"/>
          </p:nvPr>
        </p:nvSpPr>
        <p:spPr/>
        <p:txBody>
          <a:bodyPr/>
          <a:lstStyle/>
          <a:p>
            <a:r>
              <a:rPr lang="en-US" dirty="0" smtClean="0"/>
              <a:t>The word Halloween comes from the term </a:t>
            </a:r>
            <a:r>
              <a:rPr lang="en-US" dirty="0" smtClean="0"/>
              <a:t>“All </a:t>
            </a:r>
            <a:r>
              <a:rPr lang="en-US" dirty="0" smtClean="0"/>
              <a:t>Hallows’ </a:t>
            </a:r>
            <a:r>
              <a:rPr lang="en-US" dirty="0" smtClean="0"/>
              <a:t>Eve”. </a:t>
            </a:r>
            <a:endParaRPr lang="en-US" dirty="0" smtClean="0"/>
          </a:p>
          <a:p>
            <a:r>
              <a:rPr lang="en-US" dirty="0" smtClean="0"/>
              <a:t>Which is the day before All Hallows’ Day or All Saints Day – November 1</a:t>
            </a:r>
            <a:r>
              <a:rPr lang="en-US" baseline="30000" dirty="0" smtClean="0"/>
              <a:t>st</a:t>
            </a:r>
            <a:r>
              <a:rPr lang="en-US" dirty="0" smtClean="0"/>
              <a:t> </a:t>
            </a:r>
          </a:p>
          <a:p>
            <a:endParaRPr lang="en-US" dirty="0" smtClean="0"/>
          </a:p>
          <a:p>
            <a:endParaRPr lang="en-CA" dirty="0"/>
          </a:p>
        </p:txBody>
      </p:sp>
    </p:spTree>
    <p:extLst>
      <p:ext uri="{BB962C8B-B14F-4D97-AF65-F5344CB8AC3E}">
        <p14:creationId xmlns:p14="http://schemas.microsoft.com/office/powerpoint/2010/main" val="110869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Halloween Origins</a:t>
            </a:r>
            <a:endParaRPr lang="en-CA" dirty="0"/>
          </a:p>
        </p:txBody>
      </p:sp>
      <p:sp>
        <p:nvSpPr>
          <p:cNvPr id="3" name="Content Placeholder 2"/>
          <p:cNvSpPr>
            <a:spLocks noGrp="1"/>
          </p:cNvSpPr>
          <p:nvPr>
            <p:ph idx="1"/>
          </p:nvPr>
        </p:nvSpPr>
        <p:spPr>
          <a:xfrm>
            <a:off x="179512" y="1268760"/>
            <a:ext cx="8784976" cy="4525963"/>
          </a:xfrm>
        </p:spPr>
        <p:txBody>
          <a:bodyPr>
            <a:noAutofit/>
          </a:bodyPr>
          <a:lstStyle/>
          <a:p>
            <a:r>
              <a:rPr lang="en-CA" sz="2000" dirty="0" smtClean="0"/>
              <a:t>Halloween</a:t>
            </a:r>
            <a:r>
              <a:rPr lang="en-CA" sz="2000" dirty="0"/>
              <a:t> </a:t>
            </a:r>
            <a:r>
              <a:rPr lang="en-CA" sz="2000" dirty="0" smtClean="0"/>
              <a:t>is </a:t>
            </a:r>
            <a:r>
              <a:rPr lang="en-CA" sz="2000" dirty="0"/>
              <a:t>a </a:t>
            </a:r>
            <a:r>
              <a:rPr lang="en-CA" sz="2000" dirty="0" smtClean="0"/>
              <a:t>mixture </a:t>
            </a:r>
            <a:r>
              <a:rPr lang="en-CA" sz="2000" dirty="0"/>
              <a:t>of beliefs, rituals, or traditions, both religious or pagan, that stem from all cultures living in America</a:t>
            </a:r>
            <a:endParaRPr lang="en-CA" sz="2000" dirty="0" smtClean="0"/>
          </a:p>
          <a:p>
            <a:r>
              <a:rPr lang="en-CA" sz="2000" dirty="0" smtClean="0"/>
              <a:t>One </a:t>
            </a:r>
            <a:r>
              <a:rPr lang="en-CA" sz="2000" dirty="0"/>
              <a:t>of </a:t>
            </a:r>
            <a:r>
              <a:rPr lang="en-CA" sz="2000" dirty="0" smtClean="0"/>
              <a:t>the pagan </a:t>
            </a:r>
            <a:r>
              <a:rPr lang="en-CA" sz="2000" dirty="0"/>
              <a:t>celebrations was </a:t>
            </a:r>
            <a:r>
              <a:rPr lang="en-CA" sz="2000" dirty="0" err="1"/>
              <a:t>Samhain</a:t>
            </a:r>
            <a:r>
              <a:rPr lang="en-CA" sz="2000" dirty="0"/>
              <a:t> (pronounced “Sow-en,”) a Celtic </a:t>
            </a:r>
            <a:r>
              <a:rPr lang="en-CA" sz="2000" dirty="0" smtClean="0"/>
              <a:t>holiday (regarded as the “Celtic New Year), </a:t>
            </a:r>
            <a:r>
              <a:rPr lang="en-CA" sz="2000" dirty="0"/>
              <a:t>which marked the end of the harvest and the end of summer. </a:t>
            </a:r>
            <a:endParaRPr lang="en-CA" sz="2000" dirty="0" smtClean="0"/>
          </a:p>
          <a:p>
            <a:r>
              <a:rPr lang="en-CA" sz="2000" dirty="0" smtClean="0"/>
              <a:t>Celtics </a:t>
            </a:r>
            <a:r>
              <a:rPr lang="en-CA" sz="2000" dirty="0"/>
              <a:t>believed this was a very important day to celebrate, as this was the day when two worlds, the living and the dead, came together. Spirits were believed to be mischievous and caused trouble, sometimes damaging crops. </a:t>
            </a:r>
            <a:endParaRPr lang="en-CA" sz="2000" dirty="0" smtClean="0"/>
          </a:p>
          <a:p>
            <a:r>
              <a:rPr lang="en-CA" sz="2000" dirty="0" smtClean="0"/>
              <a:t>The Celtics </a:t>
            </a:r>
            <a:r>
              <a:rPr lang="en-CA" sz="2000" dirty="0"/>
              <a:t>would leave food, gather together and set huge bonfires of burning crops, believing the light would drive away evil spirits away. </a:t>
            </a:r>
            <a:endParaRPr lang="en-CA" sz="2000" dirty="0" smtClean="0"/>
          </a:p>
          <a:p>
            <a:r>
              <a:rPr lang="en-CA" sz="2000" dirty="0" smtClean="0"/>
              <a:t>Sometimes </a:t>
            </a:r>
            <a:r>
              <a:rPr lang="en-CA" sz="2000" dirty="0"/>
              <a:t>they lit candles or carved lanterns out of vegetables such as squash to light the way for good spirits. In the Americas, those lanterns would be carved out of pumpkins, also known as Jack </a:t>
            </a:r>
            <a:r>
              <a:rPr lang="en-CA" sz="2000" dirty="0" err="1"/>
              <a:t>O’Lanterns</a:t>
            </a:r>
            <a:r>
              <a:rPr lang="en-CA" sz="2000" dirty="0"/>
              <a:t>. </a:t>
            </a:r>
            <a:endParaRPr lang="en-CA" sz="2000" dirty="0" smtClean="0"/>
          </a:p>
          <a:p>
            <a:r>
              <a:rPr lang="en-CA" sz="2000" dirty="0" smtClean="0"/>
              <a:t>There </a:t>
            </a:r>
            <a:r>
              <a:rPr lang="en-CA" sz="2000" dirty="0"/>
              <a:t>are also some accounts of people making animal sacrifices to Celtic deities and even dressing in costumes made of animal hides to fool evil spirits. </a:t>
            </a:r>
          </a:p>
        </p:txBody>
      </p:sp>
    </p:spTree>
    <p:extLst>
      <p:ext uri="{BB962C8B-B14F-4D97-AF65-F5344CB8AC3E}">
        <p14:creationId xmlns:p14="http://schemas.microsoft.com/office/powerpoint/2010/main" val="3407680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Halloween in the 1800’s</a:t>
            </a:r>
            <a:endParaRPr lang="en-CA" dirty="0"/>
          </a:p>
        </p:txBody>
      </p:sp>
      <p:sp>
        <p:nvSpPr>
          <p:cNvPr id="3" name="Content Placeholder 2"/>
          <p:cNvSpPr>
            <a:spLocks noGrp="1"/>
          </p:cNvSpPr>
          <p:nvPr>
            <p:ph idx="1"/>
          </p:nvPr>
        </p:nvSpPr>
        <p:spPr/>
        <p:txBody>
          <a:bodyPr>
            <a:normAutofit fontScale="92500"/>
          </a:bodyPr>
          <a:lstStyle/>
          <a:p>
            <a:r>
              <a:rPr lang="en-CA" dirty="0" smtClean="0"/>
              <a:t>Scottish </a:t>
            </a:r>
            <a:r>
              <a:rPr lang="en-CA" dirty="0"/>
              <a:t>immigrants celebrated with fireworks, telling ghost stories, playing games and making mischief. There were games such as bobbing for apples, </a:t>
            </a:r>
            <a:r>
              <a:rPr lang="en-CA" dirty="0" err="1"/>
              <a:t>dooking</a:t>
            </a:r>
            <a:r>
              <a:rPr lang="en-CA" dirty="0"/>
              <a:t>, the dropping of forks on apples without using hands, and </a:t>
            </a:r>
            <a:r>
              <a:rPr lang="en-CA" dirty="0" err="1"/>
              <a:t>Puicini</a:t>
            </a:r>
            <a:r>
              <a:rPr lang="en-CA" dirty="0"/>
              <a:t>, an Irish fortune-telling game using saucers. </a:t>
            </a:r>
            <a:endParaRPr lang="en-CA" dirty="0" smtClean="0"/>
          </a:p>
          <a:p>
            <a:r>
              <a:rPr lang="en-CA" dirty="0" smtClean="0"/>
              <a:t>Most </a:t>
            </a:r>
            <a:r>
              <a:rPr lang="en-CA" dirty="0"/>
              <a:t>pranks and mischief were the work of naughty children rather than spirits as once believed.</a:t>
            </a:r>
          </a:p>
        </p:txBody>
      </p:sp>
    </p:spTree>
    <p:extLst>
      <p:ext uri="{BB962C8B-B14F-4D97-AF65-F5344CB8AC3E}">
        <p14:creationId xmlns:p14="http://schemas.microsoft.com/office/powerpoint/2010/main" val="22702088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Halloween in the 1900’s</a:t>
            </a:r>
            <a:endParaRPr lang="en-CA" dirty="0"/>
          </a:p>
        </p:txBody>
      </p:sp>
      <p:sp>
        <p:nvSpPr>
          <p:cNvPr id="3" name="Content Placeholder 2"/>
          <p:cNvSpPr>
            <a:spLocks noGrp="1"/>
          </p:cNvSpPr>
          <p:nvPr>
            <p:ph idx="1"/>
          </p:nvPr>
        </p:nvSpPr>
        <p:spPr/>
        <p:txBody>
          <a:bodyPr>
            <a:normAutofit fontScale="70000" lnSpcReduction="20000"/>
          </a:bodyPr>
          <a:lstStyle/>
          <a:p>
            <a:r>
              <a:rPr lang="en-CA" dirty="0"/>
              <a:t>By the </a:t>
            </a:r>
            <a:r>
              <a:rPr lang="en-CA" dirty="0" smtClean="0"/>
              <a:t>twentieth century, </a:t>
            </a:r>
            <a:r>
              <a:rPr lang="en-CA" dirty="0"/>
              <a:t>the focus had shifted from a religious holiday to </a:t>
            </a:r>
            <a:r>
              <a:rPr lang="en-CA" dirty="0" smtClean="0"/>
              <a:t>of a </a:t>
            </a:r>
            <a:r>
              <a:rPr lang="en-CA" dirty="0"/>
              <a:t>more communal celebration. </a:t>
            </a:r>
            <a:endParaRPr lang="en-CA" dirty="0" smtClean="0"/>
          </a:p>
          <a:p>
            <a:r>
              <a:rPr lang="en-CA" dirty="0" smtClean="0"/>
              <a:t>“</a:t>
            </a:r>
            <a:r>
              <a:rPr lang="en-CA" dirty="0"/>
              <a:t>Guising” was </a:t>
            </a:r>
            <a:r>
              <a:rPr lang="en-CA" dirty="0" smtClean="0"/>
              <a:t>a </a:t>
            </a:r>
            <a:r>
              <a:rPr lang="en-CA" dirty="0"/>
              <a:t>practice dating back to the middle ages, when the poor would go around asking for food or money. </a:t>
            </a:r>
            <a:endParaRPr lang="en-CA" dirty="0" smtClean="0"/>
          </a:p>
          <a:p>
            <a:r>
              <a:rPr lang="en-CA" dirty="0" smtClean="0"/>
              <a:t>Borrowing </a:t>
            </a:r>
            <a:r>
              <a:rPr lang="en-CA" dirty="0"/>
              <a:t>from the English and Irish traditions, children adopted the practice of guising and would dress up in </a:t>
            </a:r>
            <a:r>
              <a:rPr lang="en-CA" dirty="0" smtClean="0"/>
              <a:t>costumes and go </a:t>
            </a:r>
            <a:r>
              <a:rPr lang="en-CA" dirty="0"/>
              <a:t>door to door asking for food or money during Halloween. </a:t>
            </a:r>
            <a:endParaRPr lang="en-CA" dirty="0" smtClean="0"/>
          </a:p>
          <a:p>
            <a:r>
              <a:rPr lang="en-CA" dirty="0"/>
              <a:t>The practice we see today, children dressed in costume, going house to house saying “Trick or Treat” did not really come about until the mid 1940s. </a:t>
            </a:r>
          </a:p>
          <a:p>
            <a:r>
              <a:rPr lang="en-CA" dirty="0" smtClean="0"/>
              <a:t>Parties were held and had a more festive atmosphere with colorful costumes. The frightening and superstitious aspects of Halloween had diminished somewhat, and Halloween in America was slowly shedding some of the old European traditions favoring more light-hearted ones. </a:t>
            </a:r>
          </a:p>
        </p:txBody>
      </p:sp>
    </p:spTree>
    <p:extLst>
      <p:ext uri="{BB962C8B-B14F-4D97-AF65-F5344CB8AC3E}">
        <p14:creationId xmlns:p14="http://schemas.microsoft.com/office/powerpoint/2010/main" val="1825878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Halloween in Modern America</a:t>
            </a:r>
            <a:endParaRPr lang="en-CA" dirty="0"/>
          </a:p>
        </p:txBody>
      </p:sp>
      <p:sp>
        <p:nvSpPr>
          <p:cNvPr id="3" name="Content Placeholder 2"/>
          <p:cNvSpPr>
            <a:spLocks noGrp="1"/>
          </p:cNvSpPr>
          <p:nvPr>
            <p:ph idx="1"/>
          </p:nvPr>
        </p:nvSpPr>
        <p:spPr/>
        <p:txBody>
          <a:bodyPr>
            <a:normAutofit fontScale="92500"/>
          </a:bodyPr>
          <a:lstStyle/>
          <a:p>
            <a:r>
              <a:rPr lang="en-CA" dirty="0"/>
              <a:t>Television, movies, and other media outlets have helped Halloween grow into America’s second largest commercial holiday, which brings in an estimated $6.9 billion dollars annually. </a:t>
            </a:r>
            <a:endParaRPr lang="en-CA" dirty="0" smtClean="0"/>
          </a:p>
          <a:p>
            <a:r>
              <a:rPr lang="en-CA" dirty="0" smtClean="0"/>
              <a:t>Watching </a:t>
            </a:r>
            <a:r>
              <a:rPr lang="en-CA" dirty="0"/>
              <a:t>horror movies and visiting haunted attractions, real haunts or haunted theme parks </a:t>
            </a:r>
            <a:r>
              <a:rPr lang="en-CA" dirty="0" smtClean="0"/>
              <a:t>are popular </a:t>
            </a:r>
            <a:r>
              <a:rPr lang="en-CA" dirty="0"/>
              <a:t>modern </a:t>
            </a:r>
            <a:r>
              <a:rPr lang="en-CA" dirty="0" smtClean="0"/>
              <a:t>ways </a:t>
            </a:r>
            <a:r>
              <a:rPr lang="en-CA" dirty="0"/>
              <a:t>to celebrate the evening</a:t>
            </a:r>
            <a:r>
              <a:rPr lang="en-CA" dirty="0" smtClean="0"/>
              <a:t>. As well of course as </a:t>
            </a:r>
            <a:r>
              <a:rPr lang="en-CA" b="1" dirty="0" smtClean="0"/>
              <a:t>Trick-or-Treating.</a:t>
            </a:r>
            <a:endParaRPr lang="en-CA" b="1" dirty="0"/>
          </a:p>
        </p:txBody>
      </p:sp>
    </p:spTree>
    <p:extLst>
      <p:ext uri="{BB962C8B-B14F-4D97-AF65-F5344CB8AC3E}">
        <p14:creationId xmlns:p14="http://schemas.microsoft.com/office/powerpoint/2010/main" val="2329309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Halloween Facts</a:t>
            </a:r>
            <a:endParaRPr lang="en-CA" dirty="0"/>
          </a:p>
        </p:txBody>
      </p:sp>
      <p:sp>
        <p:nvSpPr>
          <p:cNvPr id="3" name="Content Placeholder 2"/>
          <p:cNvSpPr>
            <a:spLocks noGrp="1"/>
          </p:cNvSpPr>
          <p:nvPr>
            <p:ph idx="1"/>
          </p:nvPr>
        </p:nvSpPr>
        <p:spPr/>
        <p:txBody>
          <a:bodyPr>
            <a:normAutofit fontScale="77500" lnSpcReduction="20000"/>
          </a:bodyPr>
          <a:lstStyle/>
          <a:p>
            <a:r>
              <a:rPr lang="en-CA" b="1" dirty="0"/>
              <a:t>The word “witch” comes from the Old English </a:t>
            </a:r>
            <a:r>
              <a:rPr lang="en-CA" b="1" i="1" dirty="0" err="1"/>
              <a:t>wicce</a:t>
            </a:r>
            <a:r>
              <a:rPr lang="en-CA" b="1" i="1" dirty="0"/>
              <a:t>,</a:t>
            </a:r>
            <a:r>
              <a:rPr lang="en-CA" b="1" dirty="0"/>
              <a:t> meaning “wise woman.” In fact, </a:t>
            </a:r>
            <a:r>
              <a:rPr lang="en-CA" b="1" i="1" dirty="0"/>
              <a:t>wiccan</a:t>
            </a:r>
            <a:r>
              <a:rPr lang="en-CA" b="1" dirty="0"/>
              <a:t> were highly respected people at one time. According to popular belief, witches held one of their two main meetings, or </a:t>
            </a:r>
            <a:r>
              <a:rPr lang="en-CA" b="1" i="1" dirty="0" err="1"/>
              <a:t>sabbats</a:t>
            </a:r>
            <a:r>
              <a:rPr lang="en-CA" b="1" i="1" dirty="0"/>
              <a:t>,</a:t>
            </a:r>
            <a:r>
              <a:rPr lang="en-CA" b="1" dirty="0"/>
              <a:t> on Halloween night</a:t>
            </a:r>
            <a:r>
              <a:rPr lang="en-CA" b="1" dirty="0" smtClean="0"/>
              <a:t>.</a:t>
            </a:r>
          </a:p>
          <a:p>
            <a:r>
              <a:rPr lang="en-US" b="1" dirty="0" smtClean="0"/>
              <a:t>During the pre-Halloween celebration of Samhain, bonfires were lit to ensure the sun would return after the long, hard winter.  Often Druid priests would throw the bones of cattle into the flames and, hence “bone fire” became “bonfire”.  </a:t>
            </a:r>
            <a:endParaRPr lang="en-CA" b="1" dirty="0" smtClean="0"/>
          </a:p>
          <a:p>
            <a:r>
              <a:rPr lang="en-US" b="1" dirty="0" smtClean="0"/>
              <a:t>The Tradition of wearing masks on Halloween comes from Welsh and Celtic traditions that claim the dead visit the living on October 31</a:t>
            </a:r>
            <a:r>
              <a:rPr lang="en-US" b="1" baseline="30000" dirty="0" smtClean="0"/>
              <a:t>st</a:t>
            </a:r>
            <a:r>
              <a:rPr lang="en-US" b="1" dirty="0" smtClean="0"/>
              <a:t>.  The masks are intended </a:t>
            </a:r>
            <a:r>
              <a:rPr lang="en-US" b="1" smtClean="0"/>
              <a:t>to keep </a:t>
            </a:r>
            <a:r>
              <a:rPr lang="en-US" b="1" dirty="0" smtClean="0"/>
              <a:t>the spirits of the dead from recognizing the living. </a:t>
            </a:r>
          </a:p>
          <a:p>
            <a:endParaRPr lang="en-CA" dirty="0"/>
          </a:p>
        </p:txBody>
      </p:sp>
    </p:spTree>
    <p:extLst>
      <p:ext uri="{BB962C8B-B14F-4D97-AF65-F5344CB8AC3E}">
        <p14:creationId xmlns:p14="http://schemas.microsoft.com/office/powerpoint/2010/main" val="3807759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420888"/>
            <a:ext cx="8229600" cy="1728192"/>
          </a:xfrm>
        </p:spPr>
        <p:txBody>
          <a:bodyPr>
            <a:normAutofit fontScale="92500" lnSpcReduction="10000"/>
          </a:bodyPr>
          <a:lstStyle/>
          <a:p>
            <a:pPr marL="0" indent="0" algn="ctr">
              <a:buNone/>
            </a:pPr>
            <a:r>
              <a:rPr lang="en-US" sz="6000" dirty="0" smtClean="0"/>
              <a:t>Have a safe and Happy Halloween!</a:t>
            </a:r>
            <a:endParaRPr lang="en-CA"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933056"/>
            <a:ext cx="259228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04664"/>
            <a:ext cx="3456384"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4376712"/>
            <a:ext cx="3158110" cy="200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08350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360</Words>
  <Application>Microsoft Office PowerPoint</Application>
  <PresentationFormat>On-screen Show (4:3)</PresentationFormat>
  <Paragraphs>29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History of Halloween</vt:lpstr>
      <vt:lpstr>The Meaning Behind the Word</vt:lpstr>
      <vt:lpstr>Halloween Origins</vt:lpstr>
      <vt:lpstr>Halloween in the 1800’s</vt:lpstr>
      <vt:lpstr>Halloween in the 1900’s</vt:lpstr>
      <vt:lpstr>Halloween in Modern America</vt:lpstr>
      <vt:lpstr>Interesting Halloween Facts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Halloween</dc:title>
  <dc:creator>Staff</dc:creator>
  <cp:lastModifiedBy>Public</cp:lastModifiedBy>
  <cp:revision>18</cp:revision>
  <dcterms:created xsi:type="dcterms:W3CDTF">2013-10-11T16:05:55Z</dcterms:created>
  <dcterms:modified xsi:type="dcterms:W3CDTF">2013-10-24T22:02:50Z</dcterms:modified>
</cp:coreProperties>
</file>